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2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t>Bahan Kuliah E-Commerce - Sesi 1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4782320"/>
            <a:ext cx="5733470" cy="1329443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it-IT" sz="2000"/>
              <a:t>a. Pengertian E-Commerce</a:t>
            </a:r>
          </a:p>
          <a:p>
            <a:pPr algn="r">
              <a:lnSpc>
                <a:spcPct val="90000"/>
              </a:lnSpc>
            </a:pPr>
            <a:r>
              <a:rPr lang="it-IT" sz="2000"/>
              <a:t>b. Sejarah E-Commerce</a:t>
            </a:r>
          </a:p>
          <a:p>
            <a:pPr algn="r">
              <a:lnSpc>
                <a:spcPct val="90000"/>
              </a:lnSpc>
            </a:pPr>
            <a:r>
              <a:rPr lang="it-IT" sz="2000"/>
              <a:t>c. Langkah Masa Depan E-Commerce dan E-Business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Masa Depan E-Business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• E-Business mencakup semua kegiatan bisnis berbasis digital.</a:t>
            </a:r>
          </a:p>
          <a:p>
            <a:pPr>
              <a:lnSpc>
                <a:spcPct val="90000"/>
              </a:lnSpc>
            </a:pPr>
            <a:r>
              <a:rPr lang="en-ID" sz="2500"/>
              <a:t>• Integrasi antara sistem manajemen internal dan eksternal melalui teknologi cloud.</a:t>
            </a:r>
          </a:p>
          <a:p>
            <a:pPr>
              <a:lnSpc>
                <a:spcPct val="90000"/>
              </a:lnSpc>
            </a:pPr>
            <a:r>
              <a:rPr lang="en-ID" sz="2500"/>
              <a:t>• Penguatan model bisnis berbasis platform dan ekosistem digital.</a:t>
            </a:r>
          </a:p>
          <a:p>
            <a:pPr>
              <a:lnSpc>
                <a:spcPct val="90000"/>
              </a:lnSpc>
            </a:pPr>
            <a:r>
              <a:rPr lang="en-ID" sz="2500"/>
              <a:t>• Kolaborasi antar pelaku bisnis untuk efisiensi rantai pasok digital.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Diskusi Kelas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1. Apa perbedaan utama antara e-commerce dan e-business?</a:t>
            </a:r>
          </a:p>
          <a:p>
            <a:pPr>
              <a:lnSpc>
                <a:spcPct val="90000"/>
              </a:lnSpc>
            </a:pPr>
            <a:r>
              <a:rPr lang="en-ID" sz="2500"/>
              <a:t>2. Bagaimana perkembangan e-commerce di Indonesia memengaruhi perilaku konsumen?</a:t>
            </a:r>
          </a:p>
          <a:p>
            <a:pPr>
              <a:lnSpc>
                <a:spcPct val="90000"/>
              </a:lnSpc>
            </a:pPr>
            <a:r>
              <a:rPr lang="en-ID" sz="2500"/>
              <a:t>3. Menurut Anda, tren apa yang paling berpengaruh di masa depan?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Referensi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t>• Kotler, P. &amp; Keller, K. L. (2021). Marketing Management. Pearson.</a:t>
            </a:r>
            <a:endParaRPr lang="en-ID"/>
          </a:p>
          <a:p>
            <a:pPr>
              <a:lnSpc>
                <a:spcPct val="90000"/>
              </a:lnSpc>
            </a:pPr>
            <a:r>
              <a:t>• Laudon, K. C., &amp; Traver, C. G. (2022). E-Commerce: Business, Technology, Society. Pearson.</a:t>
            </a:r>
            <a:endParaRPr lang="en-ID"/>
          </a:p>
          <a:p>
            <a:pPr>
              <a:lnSpc>
                <a:spcPct val="90000"/>
              </a:lnSpc>
            </a:pPr>
            <a:r>
              <a:t>• Data dan laporan e-commerce Indonesia (BI, Kominfo, Tokopedia Research 2024).</a:t>
            </a:r>
            <a:endParaRPr lang="en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 sz="3100">
                <a:solidFill>
                  <a:srgbClr val="FFFFFF"/>
                </a:solidFill>
              </a:rPr>
              <a:t>Tujuan Pembelajaran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1. Mahasiswa mampu mendeskripsikan pengertian e-commerce.</a:t>
            </a:r>
          </a:p>
          <a:p>
            <a:pPr>
              <a:lnSpc>
                <a:spcPct val="90000"/>
              </a:lnSpc>
            </a:pPr>
            <a:r>
              <a:rPr lang="en-ID" sz="2500"/>
              <a:t>2. Mahasiswa memahami sejarah dan perkembangan e-commerce.</a:t>
            </a:r>
          </a:p>
          <a:p>
            <a:pPr>
              <a:lnSpc>
                <a:spcPct val="90000"/>
              </a:lnSpc>
            </a:pPr>
            <a:r>
              <a:rPr lang="en-ID" sz="2500"/>
              <a:t>3. Mahasiswa dapat menjelaskan arah dan langkah masa depan e-commerce dan e-business.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Pengertian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t>E-Commerce (Electronic Commerce) adalah proses jual beli produk atau layanan melalui jaringan elektronik, terutama internet.</a:t>
            </a:r>
            <a:endParaRPr lang="en-ID"/>
          </a:p>
          <a:p>
            <a:pPr>
              <a:lnSpc>
                <a:spcPct val="90000"/>
              </a:lnSpc>
            </a:pPr>
            <a:endParaRPr lang="en-ID"/>
          </a:p>
          <a:p>
            <a:pPr>
              <a:lnSpc>
                <a:spcPct val="90000"/>
              </a:lnSpc>
            </a:pPr>
            <a:r>
              <a:t>Menurut Kotler (2021), e-commerce merupakan transaksi komersial yang terjadi antara penjual dan pembeli secara digital.</a:t>
            </a:r>
            <a:endParaRPr lang="en-ID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Komponen Utama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700"/>
              <a:t>1. Penjual (Merchant)</a:t>
            </a:r>
          </a:p>
          <a:p>
            <a:pPr>
              <a:lnSpc>
                <a:spcPct val="90000"/>
              </a:lnSpc>
            </a:pPr>
            <a:r>
              <a:rPr lang="en-ID" sz="2700"/>
              <a:t>2. Pembeli (Customer)</a:t>
            </a:r>
          </a:p>
          <a:p>
            <a:pPr>
              <a:lnSpc>
                <a:spcPct val="90000"/>
              </a:lnSpc>
            </a:pPr>
            <a:r>
              <a:rPr lang="en-ID" sz="2700"/>
              <a:t>3. Platform (Marketplace atau Website)</a:t>
            </a:r>
          </a:p>
          <a:p>
            <a:pPr>
              <a:lnSpc>
                <a:spcPct val="90000"/>
              </a:lnSpc>
            </a:pPr>
            <a:r>
              <a:rPr lang="en-ID" sz="2700"/>
              <a:t>4. Sistem Pembayaran Digital</a:t>
            </a:r>
          </a:p>
          <a:p>
            <a:pPr>
              <a:lnSpc>
                <a:spcPct val="90000"/>
              </a:lnSpc>
            </a:pPr>
            <a:r>
              <a:rPr lang="en-ID" sz="2700"/>
              <a:t>5. Layanan Pengiriman dan Logistik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Jenis-Jenis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500"/>
              <a:t>1. B2B (Business to Business)</a:t>
            </a:r>
          </a:p>
          <a:p>
            <a:pPr>
              <a:lnSpc>
                <a:spcPct val="90000"/>
              </a:lnSpc>
            </a:pPr>
            <a:r>
              <a:rPr lang="en-US" sz="2500"/>
              <a:t>2. B2C (Business to Consumer)</a:t>
            </a:r>
          </a:p>
          <a:p>
            <a:pPr>
              <a:lnSpc>
                <a:spcPct val="90000"/>
              </a:lnSpc>
            </a:pPr>
            <a:r>
              <a:rPr lang="en-US" sz="2500"/>
              <a:t>3. C2C (Consumer to Consumer)</a:t>
            </a:r>
          </a:p>
          <a:p>
            <a:pPr>
              <a:lnSpc>
                <a:spcPct val="90000"/>
              </a:lnSpc>
            </a:pPr>
            <a:r>
              <a:rPr lang="en-US" sz="2500"/>
              <a:t>4. C2B (Consumer to Business)</a:t>
            </a:r>
          </a:p>
          <a:p>
            <a:pPr>
              <a:lnSpc>
                <a:spcPct val="90000"/>
              </a:lnSpc>
            </a:pPr>
            <a:r>
              <a:rPr lang="en-US" sz="2500"/>
              <a:t>5. G2C (Government to Citizen)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Sejarah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• 1970-an: Awal transaksi elektronik menggunakan EDI (Electronic Data Interchange).</a:t>
            </a:r>
          </a:p>
          <a:p>
            <a:pPr>
              <a:lnSpc>
                <a:spcPct val="90000"/>
              </a:lnSpc>
            </a:pPr>
            <a:r>
              <a:rPr lang="en-ID" sz="2500"/>
              <a:t>• 1990-an: Munculnya internet publik dan situs web komersial pertama seperti Amazon (1995) dan eBay (1995).</a:t>
            </a:r>
          </a:p>
          <a:p>
            <a:pPr>
              <a:lnSpc>
                <a:spcPct val="90000"/>
              </a:lnSpc>
            </a:pPr>
            <a:r>
              <a:rPr lang="en-ID" sz="2500"/>
              <a:t>• 2000-an: Munculnya pembayaran digital dan marketplace global.</a:t>
            </a:r>
          </a:p>
          <a:p>
            <a:pPr>
              <a:lnSpc>
                <a:spcPct val="90000"/>
              </a:lnSpc>
            </a:pPr>
            <a:r>
              <a:rPr lang="en-ID" sz="2500"/>
              <a:t>• 2010-an: Era mobile commerce dan media sosial sebagai kanal pemasaran.</a:t>
            </a:r>
          </a:p>
          <a:p>
            <a:pPr>
              <a:lnSpc>
                <a:spcPct val="90000"/>
              </a:lnSpc>
            </a:pPr>
            <a:r>
              <a:rPr lang="en-ID" sz="2500"/>
              <a:t>• 2020-an: E-commerce berkembang dengan teknologi AI, big data, dan live commerce.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en-ID" sz="2800">
                <a:solidFill>
                  <a:srgbClr val="FFFFFF"/>
                </a:solidFill>
              </a:rPr>
              <a:t>Perkembangan E-Commerce di Indonesia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• 2000-an: Muncul toko online lokal seperti Kaskus dan Tokobagus.</a:t>
            </a:r>
          </a:p>
          <a:p>
            <a:pPr>
              <a:lnSpc>
                <a:spcPct val="90000"/>
              </a:lnSpc>
            </a:pPr>
            <a:r>
              <a:rPr lang="en-ID" sz="2500"/>
              <a:t>• 2010-an: Dominasi marketplace besar seperti Tokopedia, Bukalapak, dan Shopee.</a:t>
            </a:r>
          </a:p>
          <a:p>
            <a:pPr>
              <a:lnSpc>
                <a:spcPct val="90000"/>
              </a:lnSpc>
            </a:pPr>
            <a:r>
              <a:rPr lang="en-ID" sz="2500"/>
              <a:t>• 2020-an: Pertumbuhan pesat selama pandemi COVID-19.</a:t>
            </a:r>
          </a:p>
          <a:p>
            <a:pPr>
              <a:lnSpc>
                <a:spcPct val="90000"/>
              </a:lnSpc>
            </a:pPr>
            <a:r>
              <a:rPr lang="en-ID" sz="2500"/>
              <a:t>• Didukung oleh kemajuan fintech, logistik, dan regulasi pemerintah.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3100">
                <a:solidFill>
                  <a:srgbClr val="FFFFFF"/>
                </a:solidFill>
              </a:rPr>
              <a:t>Faktor Pendorong Pertumbuhan E-Commerce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1. Peningkatan pengguna internet dan smartphone.</a:t>
            </a:r>
          </a:p>
          <a:p>
            <a:pPr>
              <a:lnSpc>
                <a:spcPct val="90000"/>
              </a:lnSpc>
            </a:pPr>
            <a:r>
              <a:rPr lang="en-ID" sz="2500"/>
              <a:t>2. Kemudahan sistem pembayaran digital (e-wallet, QRIS, dll).</a:t>
            </a:r>
          </a:p>
          <a:p>
            <a:pPr>
              <a:lnSpc>
                <a:spcPct val="90000"/>
              </a:lnSpc>
            </a:pPr>
            <a:r>
              <a:rPr lang="en-ID" sz="2500"/>
              <a:t>3. Dukungan regulasi pemerintah terhadap ekonomi digital.</a:t>
            </a:r>
          </a:p>
          <a:p>
            <a:pPr>
              <a:lnSpc>
                <a:spcPct val="90000"/>
              </a:lnSpc>
            </a:pPr>
            <a:r>
              <a:rPr lang="en-ID" sz="2500"/>
              <a:t>4. Kemudahan logistik dan jasa pengiriman.</a:t>
            </a:r>
          </a:p>
          <a:p>
            <a:pPr>
              <a:lnSpc>
                <a:spcPct val="90000"/>
              </a:lnSpc>
            </a:pPr>
            <a:r>
              <a:rPr lang="en-ID" sz="2500"/>
              <a:t>5. Perubahan perilaku konsumen menuju belanja online.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Langkah Masa Depan E-Commerce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200"/>
              <a:t>1. Integrasi Artificial Intelligence (AI) dan Machine Learning.</a:t>
            </a:r>
          </a:p>
          <a:p>
            <a:pPr>
              <a:lnSpc>
                <a:spcPct val="90000"/>
              </a:lnSpc>
            </a:pPr>
            <a:r>
              <a:rPr lang="en-ID" sz="2200"/>
              <a:t>2. Penggunaan Big Data untuk personalisasi pengalaman pelanggan.</a:t>
            </a:r>
          </a:p>
          <a:p>
            <a:pPr>
              <a:lnSpc>
                <a:spcPct val="90000"/>
              </a:lnSpc>
            </a:pPr>
            <a:r>
              <a:rPr lang="en-ID" sz="2200"/>
              <a:t>3. Peningkatan keamanan siber dan privasi data.</a:t>
            </a:r>
          </a:p>
          <a:p>
            <a:pPr>
              <a:lnSpc>
                <a:spcPct val="90000"/>
              </a:lnSpc>
            </a:pPr>
            <a:r>
              <a:rPr lang="en-ID" sz="2200"/>
              <a:t>4. Adopsi teknologi blockchain dalam transaksi digital.</a:t>
            </a:r>
          </a:p>
          <a:p>
            <a:pPr>
              <a:lnSpc>
                <a:spcPct val="90000"/>
              </a:lnSpc>
            </a:pPr>
            <a:r>
              <a:rPr lang="en-ID" sz="2200"/>
              <a:t>5. Pengembangan e-commerce lintas negara (cross-border trade).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546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Bahan Kuliah E-Commerce - Sesi 1</vt:lpstr>
      <vt:lpstr>Tujuan Pembelajaran</vt:lpstr>
      <vt:lpstr>Pengertian E-Commerce</vt:lpstr>
      <vt:lpstr>Komponen Utama E-Commerce</vt:lpstr>
      <vt:lpstr>Jenis-Jenis E-Commerce</vt:lpstr>
      <vt:lpstr>Sejarah E-Commerce</vt:lpstr>
      <vt:lpstr>Perkembangan E-Commerce di Indonesia</vt:lpstr>
      <vt:lpstr>Faktor Pendorong Pertumbuhan E-Commerce</vt:lpstr>
      <vt:lpstr>Langkah Masa Depan E-Commerce</vt:lpstr>
      <vt:lpstr>Masa Depan E-Business</vt:lpstr>
      <vt:lpstr>Diskusi Kelas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april0320</cp:lastModifiedBy>
  <cp:revision>2</cp:revision>
  <dcterms:created xsi:type="dcterms:W3CDTF">2013-01-27T09:14:16Z</dcterms:created>
  <dcterms:modified xsi:type="dcterms:W3CDTF">2025-10-08T06:28:42Z</dcterms:modified>
  <cp:category/>
</cp:coreProperties>
</file>